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
      <p:font typeface="Nunito 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NunitoLight-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35" Type="http://schemas.openxmlformats.org/officeDocument/2006/relationships/font" Target="fonts/NunitoLight-italic.fntdata"/><Relationship Id="rId12" Type="http://schemas.openxmlformats.org/officeDocument/2006/relationships/slide" Target="slides/slide7.xml"/><Relationship Id="rId34" Type="http://schemas.openxmlformats.org/officeDocument/2006/relationships/font" Target="fonts/NunitoLight-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Nunito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890991e4f_6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1890991e4f_6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1890991e4f_6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1890991e4f_6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890991e4f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1890991e4f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890991e4f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890991e4f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890991e4f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890991e4f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1890991e4f_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1890991e4f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890991e4f_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890991e4f_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890991e4f_6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890991e4f_6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1890991e4f_6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1890991e4f_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1890991e4f_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1890991e4f_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890991e4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890991e4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1890991e4f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1890991e4f_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890991e4f_6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1890991e4f_6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890991e4f_6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1890991e4f_6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1890991e4f_6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1890991e4f_6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890991e4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890991e4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890991e4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890991e4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890991e4f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890991e4f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890991e4f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1890991e4f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890991e4f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890991e4f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890991e4f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1890991e4f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890991e4f_6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890991e4f_6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91353" y="1240408"/>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Server and Client Communication with RSA</a:t>
            </a:r>
            <a:endParaRPr/>
          </a:p>
        </p:txBody>
      </p:sp>
      <p:sp>
        <p:nvSpPr>
          <p:cNvPr id="129" name="Google Shape;129;p13"/>
          <p:cNvSpPr txBox="1"/>
          <p:nvPr>
            <p:ph idx="1" type="subTitle"/>
          </p:nvPr>
        </p:nvSpPr>
        <p:spPr>
          <a:xfrm>
            <a:off x="1891350" y="2737550"/>
            <a:ext cx="5361300" cy="938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PowerPoint Presentation in Information and Cybersecurity</a:t>
            </a:r>
            <a:endParaRPr/>
          </a:p>
          <a:p>
            <a:pPr indent="0" lvl="0" marL="0" rtl="0" algn="ctr">
              <a:spcBef>
                <a:spcPts val="0"/>
              </a:spcBef>
              <a:spcAft>
                <a:spcPts val="0"/>
              </a:spcAft>
              <a:buNone/>
            </a:pPr>
            <a:r>
              <a:rPr lang="en"/>
              <a:t>By</a:t>
            </a:r>
            <a:endParaRPr/>
          </a:p>
          <a:p>
            <a:pPr indent="0" lvl="0" marL="0" rtl="0" algn="ctr">
              <a:spcBef>
                <a:spcPts val="0"/>
              </a:spcBef>
              <a:spcAft>
                <a:spcPts val="0"/>
              </a:spcAft>
              <a:buNone/>
            </a:pPr>
            <a:r>
              <a:rPr lang="en"/>
              <a:t>Krishnaraj Thadesar, PA20, Batch A1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500">
                <a:solidFill>
                  <a:schemeClr val="dk2"/>
                </a:solidFill>
                <a:latin typeface="Calibri"/>
                <a:ea typeface="Calibri"/>
                <a:cs typeface="Calibri"/>
                <a:sym typeface="Calibri"/>
              </a:rPr>
              <a:t>The QR code contains:</a:t>
            </a:r>
            <a:endParaRPr sz="1300">
              <a:solidFill>
                <a:schemeClr val="dk2"/>
              </a:solidFill>
              <a:latin typeface="Calibri"/>
              <a:ea typeface="Calibri"/>
              <a:cs typeface="Calibri"/>
              <a:sym typeface="Calibri"/>
            </a:endParaRPr>
          </a:p>
        </p:txBody>
      </p:sp>
      <p:sp>
        <p:nvSpPr>
          <p:cNvPr id="192" name="Google Shape;192;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A version.</a:t>
            </a:r>
            <a:endParaRPr sz="2000"/>
          </a:p>
          <a:p>
            <a:pPr indent="-355600" lvl="0" marL="457200" rtl="0" algn="l">
              <a:spcBef>
                <a:spcPts val="0"/>
              </a:spcBef>
              <a:spcAft>
                <a:spcPts val="0"/>
              </a:spcAft>
              <a:buSzPts val="2000"/>
              <a:buAutoNum type="arabicPeriod"/>
            </a:pPr>
            <a:r>
              <a:rPr lang="en" sz="2000"/>
              <a:t>The user identifier for both parties.</a:t>
            </a:r>
            <a:endParaRPr sz="2000"/>
          </a:p>
          <a:p>
            <a:pPr indent="-355600" lvl="0" marL="457200" rtl="0" algn="l">
              <a:spcBef>
                <a:spcPts val="0"/>
              </a:spcBef>
              <a:spcAft>
                <a:spcPts val="0"/>
              </a:spcAft>
              <a:buSzPts val="2000"/>
              <a:buAutoNum type="arabicPeriod"/>
            </a:pPr>
            <a:r>
              <a:rPr lang="en" sz="2000"/>
              <a:t>The full 32-byte public Identity Key for all devices of both parties.</a:t>
            </a:r>
            <a:endParaRPr sz="2000"/>
          </a:p>
        </p:txBody>
      </p:sp>
      <p:sp>
        <p:nvSpPr>
          <p:cNvPr id="193" name="Google Shape;193;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idx="1" type="body"/>
          </p:nvPr>
        </p:nvSpPr>
        <p:spPr>
          <a:xfrm>
            <a:off x="885025" y="1552950"/>
            <a:ext cx="7505700" cy="281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 either device scans the other’s QR code, the keys are compared to ensure that what is in the QR code matches the Identity Key as retrieved from the server. The 60-digit number is computed by concatenating the two 30-digit numeric fingerprints for each user’s device Identity Keys. To calculate a 30-digit numeric fingerprint:</a:t>
            </a:r>
            <a:endParaRPr/>
          </a:p>
          <a:p>
            <a:pPr indent="-311150" lvl="0" marL="457200" rtl="0" algn="l">
              <a:spcBef>
                <a:spcPts val="1200"/>
              </a:spcBef>
              <a:spcAft>
                <a:spcPts val="0"/>
              </a:spcAft>
              <a:buSzPts val="1300"/>
              <a:buAutoNum type="arabicPeriod"/>
            </a:pPr>
            <a:r>
              <a:rPr lang="en"/>
              <a:t>Lexicographically sort public Identity Keys for all of the user’s devices and concatenate them.</a:t>
            </a:r>
            <a:endParaRPr/>
          </a:p>
          <a:p>
            <a:pPr indent="-311150" lvl="0" marL="457200" rtl="0" algn="l">
              <a:spcBef>
                <a:spcPts val="0"/>
              </a:spcBef>
              <a:spcAft>
                <a:spcPts val="0"/>
              </a:spcAft>
              <a:buSzPts val="1300"/>
              <a:buAutoNum type="arabicPeriod"/>
            </a:pPr>
            <a:r>
              <a:rPr lang="en"/>
              <a:t>Iteratively SHA-512 hash the sorted Identity Keys and user identifier 5200 times.</a:t>
            </a:r>
            <a:endParaRPr/>
          </a:p>
          <a:p>
            <a:pPr indent="-311150" lvl="0" marL="457200" rtl="0" algn="l">
              <a:spcBef>
                <a:spcPts val="0"/>
              </a:spcBef>
              <a:spcAft>
                <a:spcPts val="0"/>
              </a:spcAft>
              <a:buSzPts val="1300"/>
              <a:buAutoNum type="arabicPeriod"/>
            </a:pPr>
            <a:r>
              <a:rPr lang="en"/>
              <a:t>Take the first 30 bytes of the final hash output.</a:t>
            </a:r>
            <a:endParaRPr/>
          </a:p>
          <a:p>
            <a:pPr indent="-311150" lvl="0" marL="457200" rtl="0" algn="l">
              <a:spcBef>
                <a:spcPts val="0"/>
              </a:spcBef>
              <a:spcAft>
                <a:spcPts val="0"/>
              </a:spcAft>
              <a:buSzPts val="1300"/>
              <a:buAutoNum type="arabicPeriod"/>
            </a:pPr>
            <a:r>
              <a:rPr lang="en"/>
              <a:t>Split the 30-byte result into six 5-byte chunks.</a:t>
            </a:r>
            <a:endParaRPr/>
          </a:p>
          <a:p>
            <a:pPr indent="-311150" lvl="0" marL="457200" rtl="0" algn="l">
              <a:spcBef>
                <a:spcPts val="0"/>
              </a:spcBef>
              <a:spcAft>
                <a:spcPts val="0"/>
              </a:spcAft>
              <a:buSzPts val="1300"/>
              <a:buAutoNum type="arabicPeriod"/>
            </a:pPr>
            <a:r>
              <a:rPr lang="en"/>
              <a:t>Convert each 5-byte chunk into 5 digits by interpreting each 5-byte chunk as a big-endian unsigned integer and reducing it modulo 100000.</a:t>
            </a:r>
            <a:endParaRPr/>
          </a:p>
          <a:p>
            <a:pPr indent="-311150" lvl="0" marL="457200" rtl="0" algn="l">
              <a:spcBef>
                <a:spcPts val="0"/>
              </a:spcBef>
              <a:spcAft>
                <a:spcPts val="0"/>
              </a:spcAft>
              <a:buSzPts val="1300"/>
              <a:buAutoNum type="arabicPeriod"/>
            </a:pPr>
            <a:r>
              <a:rPr lang="en"/>
              <a:t>Concatenate the six groups of five digits into thirty digits.</a:t>
            </a:r>
            <a:endParaRPr/>
          </a:p>
        </p:txBody>
      </p:sp>
      <p:sp>
        <p:nvSpPr>
          <p:cNvPr id="199" name="Google Shape;199;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23"/>
          <p:cNvSpPr txBox="1"/>
          <p:nvPr>
            <p:ph type="title"/>
          </p:nvPr>
        </p:nvSpPr>
        <p:spPr>
          <a:xfrm>
            <a:off x="819150" y="513775"/>
            <a:ext cx="7505700" cy="95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From Whatsapp Documentation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819150" y="513775"/>
            <a:ext cx="7505700" cy="95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Our Simple Setup</a:t>
            </a:r>
            <a:endParaRPr/>
          </a:p>
        </p:txBody>
      </p:sp>
      <p:sp>
        <p:nvSpPr>
          <p:cNvPr id="206" name="Google Shape;206;p24"/>
          <p:cNvSpPr txBox="1"/>
          <p:nvPr>
            <p:ph idx="1" type="body"/>
          </p:nvPr>
        </p:nvSpPr>
        <p:spPr>
          <a:xfrm>
            <a:off x="819150" y="1654100"/>
            <a:ext cx="7505700" cy="2784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We have used RSA to encrypt and decrypt messages between the client and the server. </a:t>
            </a:r>
            <a:endParaRPr sz="1800"/>
          </a:p>
          <a:p>
            <a:pPr indent="-342900" lvl="0" marL="457200" rtl="0" algn="l">
              <a:spcBef>
                <a:spcPts val="0"/>
              </a:spcBef>
              <a:spcAft>
                <a:spcPts val="0"/>
              </a:spcAft>
              <a:buSzPts val="1800"/>
              <a:buChar char="●"/>
            </a:pPr>
            <a:r>
              <a:rPr lang="en" sz="1800"/>
              <a:t>Their keys are shared using Diffie Hellman learnt and executed in a previous Assignment. </a:t>
            </a:r>
            <a:endParaRPr sz="1800"/>
          </a:p>
          <a:p>
            <a:pPr indent="-342900" lvl="0" marL="457200" rtl="0" algn="l">
              <a:spcBef>
                <a:spcPts val="0"/>
              </a:spcBef>
              <a:spcAft>
                <a:spcPts val="0"/>
              </a:spcAft>
              <a:buSzPts val="1800"/>
              <a:buChar char="●"/>
            </a:pPr>
            <a:r>
              <a:rPr lang="en" sz="1800"/>
              <a:t>They communicate </a:t>
            </a:r>
            <a:r>
              <a:rPr lang="en" sz="1800"/>
              <a:t>with</a:t>
            </a:r>
            <a:r>
              <a:rPr lang="en" sz="1800"/>
              <a:t> TCP/IP protocol using the socket inbuilt library in python. </a:t>
            </a:r>
            <a:endParaRPr sz="1800"/>
          </a:p>
          <a:p>
            <a:pPr indent="-342900" lvl="0" marL="457200" rtl="0" algn="l">
              <a:spcBef>
                <a:spcPts val="0"/>
              </a:spcBef>
              <a:spcAft>
                <a:spcPts val="0"/>
              </a:spcAft>
              <a:buSzPts val="1800"/>
              <a:buChar char="●"/>
            </a:pPr>
            <a:r>
              <a:rPr lang="en" sz="1800"/>
              <a:t>Communication is possible on any network, as long as host IP and port are known. </a:t>
            </a:r>
            <a:endParaRPr sz="1800"/>
          </a:p>
        </p:txBody>
      </p:sp>
      <p:sp>
        <p:nvSpPr>
          <p:cNvPr id="207" name="Google Shape;207;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885025" y="599800"/>
            <a:ext cx="7505700" cy="95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300"/>
              <a:t>Our setup limitations</a:t>
            </a:r>
            <a:endParaRPr sz="3300"/>
          </a:p>
        </p:txBody>
      </p:sp>
      <p:sp>
        <p:nvSpPr>
          <p:cNvPr id="213" name="Google Shape;213;p25"/>
          <p:cNvSpPr txBox="1"/>
          <p:nvPr>
            <p:ph idx="1" type="body"/>
          </p:nvPr>
        </p:nvSpPr>
        <p:spPr>
          <a:xfrm>
            <a:off x="819150" y="1843250"/>
            <a:ext cx="7505700" cy="24480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n" sz="2100"/>
              <a:t>Only 1 client can talk to the server at one time. This can be improved by tweaking the code a little bit. </a:t>
            </a:r>
            <a:endParaRPr sz="2100"/>
          </a:p>
          <a:p>
            <a:pPr indent="-361950" lvl="0" marL="457200" rtl="0" algn="l">
              <a:spcBef>
                <a:spcPts val="0"/>
              </a:spcBef>
              <a:spcAft>
                <a:spcPts val="0"/>
              </a:spcAft>
              <a:buSzPts val="2100"/>
              <a:buAutoNum type="arabicPeriod"/>
            </a:pPr>
            <a:r>
              <a:rPr lang="en" sz="2100"/>
              <a:t>There is no means of reconnecting. </a:t>
            </a:r>
            <a:endParaRPr sz="2100"/>
          </a:p>
          <a:p>
            <a:pPr indent="-361950" lvl="0" marL="457200" rtl="0" algn="l">
              <a:spcBef>
                <a:spcPts val="0"/>
              </a:spcBef>
              <a:spcAft>
                <a:spcPts val="0"/>
              </a:spcAft>
              <a:buSzPts val="2100"/>
              <a:buAutoNum type="arabicPeriod"/>
            </a:pPr>
            <a:r>
              <a:rPr lang="en" sz="2100"/>
              <a:t>We can’t know if the server or client are both online or not once they go offline, so things like blue ticks and gray ticks would not work. </a:t>
            </a:r>
            <a:endParaRPr sz="2100"/>
          </a:p>
        </p:txBody>
      </p:sp>
      <p:sp>
        <p:nvSpPr>
          <p:cNvPr id="214" name="Google Shape;214;p2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819150" y="2094450"/>
            <a:ext cx="7505700" cy="95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latin typeface="Nunito Light"/>
                <a:ea typeface="Nunito Light"/>
                <a:cs typeface="Nunito Light"/>
                <a:sym typeface="Nunito Light"/>
              </a:rPr>
              <a:t>Code and Output</a:t>
            </a:r>
            <a:endParaRPr sz="4500">
              <a:latin typeface="Nunito Light"/>
              <a:ea typeface="Nunito Light"/>
              <a:cs typeface="Nunito Light"/>
              <a:sym typeface="Nunito Light"/>
            </a:endParaRPr>
          </a:p>
        </p:txBody>
      </p:sp>
      <p:sp>
        <p:nvSpPr>
          <p:cNvPr id="220" name="Google Shape;220;p2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819150" y="4053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Transferring Video, or any media files is also possible this way. </a:t>
            </a:r>
            <a:endParaRPr/>
          </a:p>
        </p:txBody>
      </p:sp>
      <p:sp>
        <p:nvSpPr>
          <p:cNvPr id="226" name="Google Shape;226;p2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27"/>
          <p:cNvPicPr preferRelativeResize="0"/>
          <p:nvPr/>
        </p:nvPicPr>
        <p:blipFill>
          <a:blip r:embed="rId3">
            <a:alphaModFix/>
          </a:blip>
          <a:stretch>
            <a:fillRect/>
          </a:stretch>
        </p:blipFill>
        <p:spPr>
          <a:xfrm>
            <a:off x="1771225" y="1524000"/>
            <a:ext cx="5810054" cy="322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3" name="Google Shape;233;p28"/>
          <p:cNvPicPr preferRelativeResize="0"/>
          <p:nvPr/>
        </p:nvPicPr>
        <p:blipFill>
          <a:blip r:embed="rId3">
            <a:alphaModFix/>
          </a:blip>
          <a:stretch>
            <a:fillRect/>
          </a:stretch>
        </p:blipFill>
        <p:spPr>
          <a:xfrm>
            <a:off x="1634950" y="247425"/>
            <a:ext cx="5643402" cy="4648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29"/>
          <p:cNvPicPr preferRelativeResize="0"/>
          <p:nvPr/>
        </p:nvPicPr>
        <p:blipFill>
          <a:blip r:embed="rId3">
            <a:alphaModFix/>
          </a:blip>
          <a:stretch>
            <a:fillRect/>
          </a:stretch>
        </p:blipFill>
        <p:spPr>
          <a:xfrm>
            <a:off x="1023500" y="327750"/>
            <a:ext cx="7203348" cy="4488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30"/>
          <p:cNvPicPr preferRelativeResize="0"/>
          <p:nvPr/>
        </p:nvPicPr>
        <p:blipFill>
          <a:blip r:embed="rId3">
            <a:alphaModFix/>
          </a:blip>
          <a:stretch>
            <a:fillRect/>
          </a:stretch>
        </p:blipFill>
        <p:spPr>
          <a:xfrm>
            <a:off x="529038" y="357038"/>
            <a:ext cx="8085934" cy="44294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31"/>
          <p:cNvPicPr preferRelativeResize="0"/>
          <p:nvPr/>
        </p:nvPicPr>
        <p:blipFill>
          <a:blip r:embed="rId3">
            <a:alphaModFix/>
          </a:blip>
          <a:stretch>
            <a:fillRect/>
          </a:stretch>
        </p:blipFill>
        <p:spPr>
          <a:xfrm>
            <a:off x="1147775" y="405426"/>
            <a:ext cx="6848439" cy="4196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200"/>
              <a:t>Contents</a:t>
            </a:r>
            <a:endParaRPr sz="4200"/>
          </a:p>
        </p:txBody>
      </p:sp>
      <p:sp>
        <p:nvSpPr>
          <p:cNvPr id="135" name="Google Shape;135;p14"/>
          <p:cNvSpPr txBox="1"/>
          <p:nvPr>
            <p:ph idx="1" type="body"/>
          </p:nvPr>
        </p:nvSpPr>
        <p:spPr>
          <a:xfrm>
            <a:off x="819150" y="1800200"/>
            <a:ext cx="7505700" cy="2592000"/>
          </a:xfrm>
          <a:prstGeom prst="rect">
            <a:avLst/>
          </a:prstGeom>
        </p:spPr>
        <p:txBody>
          <a:bodyPr anchorCtr="0" anchor="t" bIns="91425" lIns="91425" spcFirstLastPara="1" rIns="91425" wrap="square" tIns="91425">
            <a:normAutofit lnSpcReduction="10000"/>
          </a:bodyPr>
          <a:lstStyle/>
          <a:p>
            <a:pPr indent="-387350" lvl="0" marL="457200" rtl="0" algn="l">
              <a:spcBef>
                <a:spcPts val="0"/>
              </a:spcBef>
              <a:spcAft>
                <a:spcPts val="0"/>
              </a:spcAft>
              <a:buSzPts val="2500"/>
              <a:buAutoNum type="arabicPeriod"/>
            </a:pPr>
            <a:r>
              <a:rPr lang="en" sz="2500"/>
              <a:t>Introduction to Encryption on Client and Server - 3</a:t>
            </a:r>
            <a:endParaRPr sz="2500"/>
          </a:p>
          <a:p>
            <a:pPr indent="-387350" lvl="0" marL="457200" rtl="0" algn="l">
              <a:spcBef>
                <a:spcPts val="0"/>
              </a:spcBef>
              <a:spcAft>
                <a:spcPts val="0"/>
              </a:spcAft>
              <a:buSzPts val="2500"/>
              <a:buAutoNum type="arabicPeriod"/>
            </a:pPr>
            <a:r>
              <a:rPr lang="en" sz="2500"/>
              <a:t>Simple working of RSA - 4</a:t>
            </a:r>
            <a:endParaRPr sz="2500"/>
          </a:p>
          <a:p>
            <a:pPr indent="-387350" lvl="0" marL="457200" rtl="0" algn="l">
              <a:spcBef>
                <a:spcPts val="0"/>
              </a:spcBef>
              <a:spcAft>
                <a:spcPts val="0"/>
              </a:spcAft>
              <a:buSzPts val="2500"/>
              <a:buAutoNum type="arabicPeriod"/>
            </a:pPr>
            <a:r>
              <a:rPr lang="en" sz="2500"/>
              <a:t>Case study of how Whatsapp Encryption works - 7</a:t>
            </a:r>
            <a:endParaRPr sz="2500"/>
          </a:p>
          <a:p>
            <a:pPr indent="-387350" lvl="0" marL="457200" rtl="0" algn="l">
              <a:spcBef>
                <a:spcPts val="0"/>
              </a:spcBef>
              <a:spcAft>
                <a:spcPts val="0"/>
              </a:spcAft>
              <a:buSzPts val="2500"/>
              <a:buAutoNum type="arabicPeriod"/>
            </a:pPr>
            <a:r>
              <a:rPr lang="en" sz="2500"/>
              <a:t>Explanation</a:t>
            </a:r>
            <a:r>
              <a:rPr lang="en" sz="2500"/>
              <a:t> of My Project - 12</a:t>
            </a:r>
            <a:endParaRPr sz="2500"/>
          </a:p>
          <a:p>
            <a:pPr indent="-387350" lvl="0" marL="457200" rtl="0" algn="l">
              <a:spcBef>
                <a:spcPts val="0"/>
              </a:spcBef>
              <a:spcAft>
                <a:spcPts val="0"/>
              </a:spcAft>
              <a:buSzPts val="2500"/>
              <a:buAutoNum type="arabicPeriod"/>
            </a:pPr>
            <a:r>
              <a:rPr lang="en" sz="2500"/>
              <a:t>Limitations - 13</a:t>
            </a:r>
            <a:endParaRPr sz="2500"/>
          </a:p>
          <a:p>
            <a:pPr indent="-387350" lvl="0" marL="457200" rtl="0" algn="l">
              <a:spcBef>
                <a:spcPts val="0"/>
              </a:spcBef>
              <a:spcAft>
                <a:spcPts val="0"/>
              </a:spcAft>
              <a:buSzPts val="2500"/>
              <a:buAutoNum type="arabicPeriod"/>
            </a:pPr>
            <a:r>
              <a:rPr lang="en" sz="2500"/>
              <a:t>Code and Outputs - 14</a:t>
            </a:r>
            <a:endParaRPr sz="2500"/>
          </a:p>
        </p:txBody>
      </p:sp>
      <p:sp>
        <p:nvSpPr>
          <p:cNvPr id="136" name="Google Shape;136;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32"/>
          <p:cNvPicPr preferRelativeResize="0"/>
          <p:nvPr/>
        </p:nvPicPr>
        <p:blipFill>
          <a:blip r:embed="rId3">
            <a:alphaModFix/>
          </a:blip>
          <a:stretch>
            <a:fillRect/>
          </a:stretch>
        </p:blipFill>
        <p:spPr>
          <a:xfrm>
            <a:off x="1386298" y="607723"/>
            <a:ext cx="6784051" cy="3928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33"/>
          <p:cNvPicPr preferRelativeResize="0"/>
          <p:nvPr/>
        </p:nvPicPr>
        <p:blipFill>
          <a:blip r:embed="rId3">
            <a:alphaModFix/>
          </a:blip>
          <a:stretch>
            <a:fillRect/>
          </a:stretch>
        </p:blipFill>
        <p:spPr>
          <a:xfrm>
            <a:off x="1552950" y="326075"/>
            <a:ext cx="5841251" cy="4491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9" name="Google Shape;269;p34"/>
          <p:cNvPicPr preferRelativeResize="0"/>
          <p:nvPr/>
        </p:nvPicPr>
        <p:blipFill>
          <a:blip r:embed="rId3">
            <a:alphaModFix/>
          </a:blip>
          <a:stretch>
            <a:fillRect/>
          </a:stretch>
        </p:blipFill>
        <p:spPr>
          <a:xfrm>
            <a:off x="252025" y="252225"/>
            <a:ext cx="4250474" cy="4488907"/>
          </a:xfrm>
          <a:prstGeom prst="rect">
            <a:avLst/>
          </a:prstGeom>
          <a:noFill/>
          <a:ln>
            <a:noFill/>
          </a:ln>
        </p:spPr>
      </p:pic>
      <p:pic>
        <p:nvPicPr>
          <p:cNvPr id="270" name="Google Shape;270;p34"/>
          <p:cNvPicPr preferRelativeResize="0"/>
          <p:nvPr/>
        </p:nvPicPr>
        <p:blipFill>
          <a:blip r:embed="rId4">
            <a:alphaModFix/>
          </a:blip>
          <a:stretch>
            <a:fillRect/>
          </a:stretch>
        </p:blipFill>
        <p:spPr>
          <a:xfrm>
            <a:off x="4633201" y="403325"/>
            <a:ext cx="4250473" cy="4186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757200" y="2094450"/>
            <a:ext cx="7505700" cy="95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276" name="Google Shape;276;p3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6313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Working of Encrypted Chats with Client and Server</a:t>
            </a:r>
            <a:endParaRPr/>
          </a:p>
        </p:txBody>
      </p:sp>
      <p:pic>
        <p:nvPicPr>
          <p:cNvPr id="142" name="Google Shape;142;p15"/>
          <p:cNvPicPr preferRelativeResize="0"/>
          <p:nvPr/>
        </p:nvPicPr>
        <p:blipFill>
          <a:blip r:embed="rId3">
            <a:alphaModFix/>
          </a:blip>
          <a:stretch>
            <a:fillRect/>
          </a:stretch>
        </p:blipFill>
        <p:spPr>
          <a:xfrm>
            <a:off x="1423213" y="1693975"/>
            <a:ext cx="6297574" cy="3038501"/>
          </a:xfrm>
          <a:prstGeom prst="rect">
            <a:avLst/>
          </a:prstGeom>
          <a:noFill/>
          <a:ln>
            <a:noFill/>
          </a:ln>
        </p:spPr>
      </p:pic>
      <p:sp>
        <p:nvSpPr>
          <p:cNvPr id="143" name="Google Shape;143;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517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Working of RSA</a:t>
            </a:r>
            <a:endParaRPr/>
          </a:p>
        </p:txBody>
      </p:sp>
      <p:pic>
        <p:nvPicPr>
          <p:cNvPr id="149" name="Google Shape;149;p16"/>
          <p:cNvPicPr preferRelativeResize="0"/>
          <p:nvPr/>
        </p:nvPicPr>
        <p:blipFill>
          <a:blip r:embed="rId3">
            <a:alphaModFix/>
          </a:blip>
          <a:stretch>
            <a:fillRect/>
          </a:stretch>
        </p:blipFill>
        <p:spPr>
          <a:xfrm>
            <a:off x="1209500" y="1778425"/>
            <a:ext cx="6725000" cy="2490150"/>
          </a:xfrm>
          <a:prstGeom prst="rect">
            <a:avLst/>
          </a:prstGeom>
          <a:noFill/>
          <a:ln>
            <a:noFill/>
          </a:ln>
        </p:spPr>
      </p:pic>
      <p:sp>
        <p:nvSpPr>
          <p:cNvPr id="150" name="Google Shape;150;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440050" y="487000"/>
            <a:ext cx="2483100" cy="109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the Keys looks like</a:t>
            </a:r>
            <a:endParaRPr/>
          </a:p>
        </p:txBody>
      </p:sp>
      <p:pic>
        <p:nvPicPr>
          <p:cNvPr id="156" name="Google Shape;156;p17"/>
          <p:cNvPicPr preferRelativeResize="0"/>
          <p:nvPr/>
        </p:nvPicPr>
        <p:blipFill>
          <a:blip r:embed="rId3">
            <a:alphaModFix/>
          </a:blip>
          <a:stretch>
            <a:fillRect/>
          </a:stretch>
        </p:blipFill>
        <p:spPr>
          <a:xfrm>
            <a:off x="3174975" y="291825"/>
            <a:ext cx="5627575" cy="4559826"/>
          </a:xfrm>
          <a:prstGeom prst="rect">
            <a:avLst/>
          </a:prstGeom>
          <a:noFill/>
          <a:ln>
            <a:noFill/>
          </a:ln>
        </p:spPr>
      </p:pic>
      <p:sp>
        <p:nvSpPr>
          <p:cNvPr id="157" name="Google Shape;157;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5996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Server Clients usually work with End to End Encryption</a:t>
            </a:r>
            <a:endParaRPr/>
          </a:p>
        </p:txBody>
      </p:sp>
      <p:sp>
        <p:nvSpPr>
          <p:cNvPr id="163" name="Google Shape;163;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200"/>
              <a:t>A good example of that is Signal, and Whatsapp, telegram etc. </a:t>
            </a:r>
            <a:endParaRPr sz="2200"/>
          </a:p>
        </p:txBody>
      </p:sp>
      <p:pic>
        <p:nvPicPr>
          <p:cNvPr id="164" name="Google Shape;164;p18"/>
          <p:cNvPicPr preferRelativeResize="0"/>
          <p:nvPr/>
        </p:nvPicPr>
        <p:blipFill>
          <a:blip r:embed="rId3">
            <a:alphaModFix/>
          </a:blip>
          <a:stretch>
            <a:fillRect/>
          </a:stretch>
        </p:blipFill>
        <p:spPr>
          <a:xfrm>
            <a:off x="4572000" y="2887675"/>
            <a:ext cx="1219200" cy="1219200"/>
          </a:xfrm>
          <a:prstGeom prst="rect">
            <a:avLst/>
          </a:prstGeom>
          <a:noFill/>
          <a:ln>
            <a:noFill/>
          </a:ln>
        </p:spPr>
      </p:pic>
      <p:pic>
        <p:nvPicPr>
          <p:cNvPr id="165" name="Google Shape;165;p18"/>
          <p:cNvPicPr preferRelativeResize="0"/>
          <p:nvPr/>
        </p:nvPicPr>
        <p:blipFill>
          <a:blip r:embed="rId4">
            <a:alphaModFix/>
          </a:blip>
          <a:stretch>
            <a:fillRect/>
          </a:stretch>
        </p:blipFill>
        <p:spPr>
          <a:xfrm>
            <a:off x="2961975" y="2887675"/>
            <a:ext cx="1219200" cy="1219200"/>
          </a:xfrm>
          <a:prstGeom prst="rect">
            <a:avLst/>
          </a:prstGeom>
          <a:noFill/>
          <a:ln>
            <a:noFill/>
          </a:ln>
        </p:spPr>
      </p:pic>
      <p:sp>
        <p:nvSpPr>
          <p:cNvPr id="166" name="Google Shape;166;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latin typeface="Nunito Light"/>
                <a:ea typeface="Nunito Light"/>
                <a:cs typeface="Nunito Light"/>
                <a:sym typeface="Nunito Light"/>
              </a:rPr>
              <a:t>WhatsApp’s E2E Encryption Protocol</a:t>
            </a:r>
            <a:endParaRPr sz="3300">
              <a:latin typeface="Nunito Light"/>
              <a:ea typeface="Nunito Light"/>
              <a:cs typeface="Nunito Light"/>
              <a:sym typeface="Nunito Light"/>
            </a:endParaRPr>
          </a:p>
        </p:txBody>
      </p:sp>
      <p:sp>
        <p:nvSpPr>
          <p:cNvPr id="172" name="Google Shape;172;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898">
                <a:latin typeface="Nunito Light"/>
                <a:ea typeface="Nunito Light"/>
                <a:cs typeface="Nunito Light"/>
                <a:sym typeface="Nunito Light"/>
              </a:rPr>
              <a:t>WhatsApp uses open source </a:t>
            </a:r>
            <a:r>
              <a:rPr i="1" lang="en" sz="2898">
                <a:latin typeface="Nunito Light"/>
                <a:ea typeface="Nunito Light"/>
                <a:cs typeface="Nunito Light"/>
                <a:sym typeface="Nunito Light"/>
              </a:rPr>
              <a:t>Signal Protocol</a:t>
            </a:r>
            <a:r>
              <a:rPr lang="en" sz="2898">
                <a:latin typeface="Nunito Light"/>
                <a:ea typeface="Nunito Light"/>
                <a:cs typeface="Nunito Light"/>
                <a:sym typeface="Nunito Light"/>
              </a:rPr>
              <a:t> developed by Open Whisper Systems (They have their own messaging application, Signal). Signal Protocol uses primitives like Double Ratchet Algorithm, prekeys, Triple Diffie Hellman, Curve25519, AES and HMAC_SHA256.</a:t>
            </a:r>
            <a:endParaRPr sz="2898">
              <a:latin typeface="Nunito Light"/>
              <a:ea typeface="Nunito Light"/>
              <a:cs typeface="Nunito Light"/>
              <a:sym typeface="Nunito Light"/>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3" name="Google Shape;173;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goes on in whatsapp - A simple case study</a:t>
            </a:r>
            <a:endParaRPr/>
          </a:p>
        </p:txBody>
      </p:sp>
      <p:sp>
        <p:nvSpPr>
          <p:cNvPr id="179" name="Google Shape;179;p20"/>
          <p:cNvSpPr txBox="1"/>
          <p:nvPr>
            <p:ph idx="1" type="body"/>
          </p:nvPr>
        </p:nvSpPr>
        <p:spPr>
          <a:xfrm>
            <a:off x="819150" y="209567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Session setup by Ankita using x3dh.</a:t>
            </a:r>
            <a:endParaRPr/>
          </a:p>
          <a:p>
            <a:pPr indent="-311150" lvl="0" marL="457200" rtl="0" algn="l">
              <a:spcBef>
                <a:spcPts val="0"/>
              </a:spcBef>
              <a:spcAft>
                <a:spcPts val="0"/>
              </a:spcAft>
              <a:buSzPts val="1300"/>
              <a:buAutoNum type="arabicPeriod"/>
            </a:pPr>
            <a:r>
              <a:rPr lang="en"/>
              <a:t>Ankita calculates master secret and Using DH Ratchet step, derives a root key and a chain key to be used by Hashing Ratchet.</a:t>
            </a:r>
            <a:endParaRPr/>
          </a:p>
          <a:p>
            <a:pPr indent="-311150" lvl="0" marL="457200" rtl="0" algn="l">
              <a:spcBef>
                <a:spcPts val="0"/>
              </a:spcBef>
              <a:spcAft>
                <a:spcPts val="0"/>
              </a:spcAft>
              <a:buSzPts val="1300"/>
              <a:buAutoNum type="arabicPeriod"/>
            </a:pPr>
            <a:r>
              <a:rPr lang="en"/>
              <a:t>Ankita derives a message key and next chain key using the chain key using Hashing Ratchet.</a:t>
            </a:r>
            <a:endParaRPr/>
          </a:p>
          <a:p>
            <a:pPr indent="-311150" lvl="0" marL="457200" rtl="0" algn="l">
              <a:spcBef>
                <a:spcPts val="0"/>
              </a:spcBef>
              <a:spcAft>
                <a:spcPts val="0"/>
              </a:spcAft>
              <a:buSzPts val="1300"/>
              <a:buAutoNum type="arabicPeriod"/>
            </a:pPr>
            <a:r>
              <a:rPr lang="en"/>
              <a:t>She encrypts her message using message key ( AES256 in CBC mode ).</a:t>
            </a:r>
            <a:endParaRPr/>
          </a:p>
          <a:p>
            <a:pPr indent="-311150" lvl="0" marL="457200" rtl="0" algn="l">
              <a:spcBef>
                <a:spcPts val="0"/>
              </a:spcBef>
              <a:spcAft>
                <a:spcPts val="0"/>
              </a:spcAft>
              <a:buSzPts val="1300"/>
              <a:buAutoNum type="arabicPeriod"/>
            </a:pPr>
            <a:r>
              <a:rPr lang="en"/>
              <a:t>Every time she sends a message her Hashing Ratchet moves forward.</a:t>
            </a:r>
            <a:endParaRPr/>
          </a:p>
          <a:p>
            <a:pPr indent="-311150" lvl="0" marL="457200" rtl="0" algn="l">
              <a:spcBef>
                <a:spcPts val="0"/>
              </a:spcBef>
              <a:spcAft>
                <a:spcPts val="0"/>
              </a:spcAft>
              <a:buSzPts val="1300"/>
              <a:buAutoNum type="arabicPeriod"/>
            </a:pPr>
            <a:r>
              <a:rPr lang="en"/>
              <a:t>Every time she receives a response from Bud, which includes a new public key in header, she advances her DH Ratchet, calculates a new root key and a new chain key.</a:t>
            </a:r>
            <a:endParaRPr/>
          </a:p>
        </p:txBody>
      </p:sp>
      <p:sp>
        <p:nvSpPr>
          <p:cNvPr id="180" name="Google Shape;180;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6" name="Google Shape;186;p21"/>
          <p:cNvPicPr preferRelativeResize="0"/>
          <p:nvPr/>
        </p:nvPicPr>
        <p:blipFill>
          <a:blip r:embed="rId3">
            <a:alphaModFix/>
          </a:blip>
          <a:stretch>
            <a:fillRect/>
          </a:stretch>
        </p:blipFill>
        <p:spPr>
          <a:xfrm>
            <a:off x="2827273" y="407525"/>
            <a:ext cx="3489449" cy="432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